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05" r:id="rId3"/>
    <p:sldId id="285" r:id="rId4"/>
    <p:sldId id="286" r:id="rId5"/>
    <p:sldId id="306" r:id="rId6"/>
    <p:sldId id="307" r:id="rId7"/>
    <p:sldId id="308" r:id="rId8"/>
    <p:sldId id="309" r:id="rId9"/>
    <p:sldId id="289" r:id="rId10"/>
    <p:sldId id="259" r:id="rId11"/>
    <p:sldId id="260" r:id="rId12"/>
    <p:sldId id="261" r:id="rId13"/>
    <p:sldId id="293" r:id="rId14"/>
    <p:sldId id="304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95" r:id="rId24"/>
    <p:sldId id="296" r:id="rId25"/>
    <p:sldId id="297" r:id="rId26"/>
    <p:sldId id="299" r:id="rId27"/>
    <p:sldId id="300" r:id="rId28"/>
    <p:sldId id="301" r:id="rId29"/>
    <p:sldId id="310" r:id="rId30"/>
    <p:sldId id="271" r:id="rId31"/>
    <p:sldId id="311" r:id="rId32"/>
    <p:sldId id="302" r:id="rId33"/>
    <p:sldId id="312" r:id="rId34"/>
    <p:sldId id="276" r:id="rId35"/>
    <p:sldId id="277" r:id="rId36"/>
    <p:sldId id="279" r:id="rId37"/>
    <p:sldId id="281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77"/>
    <a:srgbClr val="F3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5"/>
    <p:restoredTop sz="84292"/>
  </p:normalViewPr>
  <p:slideViewPr>
    <p:cSldViewPr snapToGrid="0" snapToObjects="1">
      <p:cViewPr varScale="1">
        <p:scale>
          <a:sx n="93" d="100"/>
          <a:sy n="93" d="100"/>
        </p:scale>
        <p:origin x="20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Sheet1!$F$13</c:f>
              <c:strCache>
                <c:ptCount val="1"/>
                <c:pt idx="0">
                  <c:v>Bases &gt; Q30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Bangla Sangam MN" charset="0"/>
                    <a:ea typeface="Bangla Sangam MN" charset="0"/>
                    <a:cs typeface="Bangla Sangam MN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bg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Sheet1!$E$14:$E$18</c:f>
              <c:numCache>
                <c:formatCode>General</c:formatCode>
                <c:ptCount val="5"/>
                <c:pt idx="0">
                  <c:v>25</c:v>
                </c:pt>
                <c:pt idx="1">
                  <c:v>75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Sheet1!$F$14:$F$18</c:f>
              <c:numCache>
                <c:formatCode>General</c:formatCode>
                <c:ptCount val="5"/>
                <c:pt idx="0">
                  <c:v>90</c:v>
                </c:pt>
                <c:pt idx="1">
                  <c:v>85</c:v>
                </c:pt>
                <c:pt idx="2">
                  <c:v>80</c:v>
                </c:pt>
                <c:pt idx="3">
                  <c:v>75</c:v>
                </c:pt>
                <c:pt idx="4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747-6342-A3C1-411336552F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27091744"/>
        <c:axId val="-926981216"/>
      </c:scatterChart>
      <c:valAx>
        <c:axId val="-927091744"/>
        <c:scaling>
          <c:orientation val="minMax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-926981216"/>
        <c:crosses val="autoZero"/>
        <c:crossBetween val="midCat"/>
      </c:valAx>
      <c:valAx>
        <c:axId val="-926981216"/>
        <c:scaling>
          <c:orientation val="minMax"/>
          <c:min val="6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2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Bangla Sangam MN" charset="0"/>
                <a:ea typeface="Bangla Sangam MN" charset="0"/>
                <a:cs typeface="Bangla Sangam MN" charset="0"/>
              </a:defRPr>
            </a:pPr>
            <a:endParaRPr lang="en-US"/>
          </a:p>
        </c:txPr>
        <c:crossAx val="-927091744"/>
        <c:crossesAt val="0"/>
        <c:crossBetween val="midCat"/>
        <c:majorUnit val="10"/>
      </c:valAx>
      <c:spPr>
        <a:solidFill>
          <a:schemeClr val="bg2">
            <a:lumMod val="50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 b="1" i="0">
          <a:latin typeface="Bangla Sangam MN" charset="0"/>
          <a:ea typeface="Bangla Sangam MN" charset="0"/>
          <a:cs typeface="Bangla Sangam MN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45923-EFAA-CC4B-8173-49277092C188}" type="datetimeFigureOut">
              <a:rPr lang="en-US" smtClean="0"/>
              <a:t>7/17/22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9455-7ED8-AE4A-B02E-3BFE7D1C4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olymerase_chain_reactio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5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amplicon/fragment</a:t>
            </a:r>
            <a:r>
              <a:rPr lang="en-US" baseline="0" dirty="0"/>
              <a:t> is read from either end and this is used to generate the read pairs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3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33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dna</a:t>
            </a:r>
            <a:r>
              <a:rPr lang="en-US" dirty="0"/>
              <a:t> strand</a:t>
            </a:r>
            <a:r>
              <a:rPr lang="en-US" baseline="0" dirty="0"/>
              <a:t> in a cluster is extended by one nucleotide, a </a:t>
            </a:r>
            <a:r>
              <a:rPr lang="en-US" baseline="0" dirty="0" err="1"/>
              <a:t>smalll</a:t>
            </a:r>
            <a:r>
              <a:rPr lang="en-US" baseline="0" dirty="0"/>
              <a:t> </a:t>
            </a:r>
            <a:r>
              <a:rPr lang="en-US" baseline="0" dirty="0" err="1"/>
              <a:t>proporation</a:t>
            </a:r>
            <a:r>
              <a:rPr lang="en-US" baseline="0" dirty="0"/>
              <a:t> of strands may out phase the current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4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 abundance</a:t>
            </a:r>
            <a:r>
              <a:rPr lang="en-US" baseline="0" dirty="0"/>
              <a:t> of seq </a:t>
            </a:r>
            <a:r>
              <a:rPr lang="en-US" baseline="0" dirty="0" err="1"/>
              <a:t>i</a:t>
            </a:r>
            <a:r>
              <a:rPr lang="en-US" baseline="0" dirty="0"/>
              <a:t> is calculated by assuming that it is generated by errors </a:t>
            </a:r>
            <a:r>
              <a:rPr lang="en-US" baseline="0" dirty="0" err="1"/>
              <a:t>mulitplied</a:t>
            </a:r>
            <a:r>
              <a:rPr lang="en-US" baseline="0" dirty="0"/>
              <a:t> by abundance of j. Is the observed value greater than what you expected? P-values is small means that there are more sequences of j than you expect if they were errors of sequence j give the abundance of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9455-7ED8-AE4A-B02E-3BFE7D1C48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0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9455-7ED8-AE4A-B02E-3BFE7D1C4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72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Resolution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infers exact sequence variants from amplicon data, resolving differences of even 1 or 2 nucleotides.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reports fewer false positive sequence variants than other methods report false OTUs.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1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Chimeras are sequences formed from two or more biological sequences joined together. Amplicons with chimeric sequences can form during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PCR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Although chimeras can be formed by a number of mechanisms, the majority of chimeras are believed to arise from incomplete extension. During subsequent cycles of PCR, a partially extended strand can bind to a template derived from a different but similar sequence.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6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0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1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4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3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6A025-17AF-F440-9DBF-02ACAB9606C7}" type="datetimeFigureOut">
              <a:rPr lang="en-US" smtClean="0"/>
              <a:t>7/17/22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llumina.com/systems/sequencing-platforms/miseq/specification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31/21/3476/194979/Error-filtering-pair-assembly-and-error-correc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documents/products/technotes/hiseq-phix-control-v3-technical-note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hyperlink" Target="https://standardsingenomics.biomedcentral.com/articles/10.1186/1944-3277-10-1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nature.com/article-assets/npg/nmeth/journal/v13/n7/extref/nmeth.3869-S1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-assets/npg/nmeth/journal/v13/n7/extref/nmeth.3869-S1.pdf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doi%2010.2144/00011321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onlinelibrary.wiley.com/doi/10.1111/1755-0998.12628/ful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t.washington.edu/sites/default/files/modules/2018-SISMID-01b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t.washington.edu/sites/default/files/modules/2018-SISMID-01b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16s Microbiome Analysis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Alana Schick Gut4Health</a:t>
            </a:r>
          </a:p>
          <a:p>
            <a:r>
              <a:rPr lang="en-US">
                <a:solidFill>
                  <a:schemeClr val="bg1"/>
                </a:solidFill>
              </a:rPr>
              <a:t>July 18-20, </a:t>
            </a:r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813" y="6006905"/>
            <a:ext cx="1180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Disclaimer: These slides are taken from difference sources on the web and some are modified. I have added sources but if I have missed some, I apologize in advance to the original content creators.</a:t>
            </a:r>
          </a:p>
        </p:txBody>
      </p:sp>
    </p:spTree>
    <p:extLst>
      <p:ext uri="{BB962C8B-B14F-4D97-AF65-F5344CB8AC3E}">
        <p14:creationId xmlns:p14="http://schemas.microsoft.com/office/powerpoint/2010/main" val="90824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11297" t="4480" r="53406" b="52600"/>
          <a:stretch/>
        </p:blipFill>
        <p:spPr>
          <a:xfrm>
            <a:off x="1285876" y="542923"/>
            <a:ext cx="2900800" cy="244407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56108" t="54406" r="8295" b="2241"/>
          <a:stretch/>
        </p:blipFill>
        <p:spPr>
          <a:xfrm>
            <a:off x="6669501" y="3898683"/>
            <a:ext cx="2896234" cy="244407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56158" t="5274" r="8845" b="52891"/>
          <a:stretch/>
        </p:blipFill>
        <p:spPr>
          <a:xfrm>
            <a:off x="6615110" y="542923"/>
            <a:ext cx="2950625" cy="244407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11432" t="53974" r="53572" b="3251"/>
          <a:stretch/>
        </p:blipFill>
        <p:spPr>
          <a:xfrm>
            <a:off x="1285831" y="3898683"/>
            <a:ext cx="2886443" cy="244459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sp>
        <p:nvSpPr>
          <p:cNvPr id="3" name="Oval 2"/>
          <p:cNvSpPr/>
          <p:nvPr/>
        </p:nvSpPr>
        <p:spPr>
          <a:xfrm>
            <a:off x="1092530" y="344385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6403032" y="344385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1092530" y="3726678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6426057" y="3727308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0424" y="3052688"/>
            <a:ext cx="275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Sequencing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96333" y="3052688"/>
            <a:ext cx="320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Woah! That is a lot of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8229" y="6376683"/>
            <a:ext cx="254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Bioinformatics Tools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9633" y="6376683"/>
            <a:ext cx="277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Biological Knowledge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23643" y="6522883"/>
            <a:ext cx="2368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LEGO+Johnathan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Irish</a:t>
            </a:r>
          </a:p>
        </p:txBody>
      </p:sp>
    </p:spTree>
    <p:extLst>
      <p:ext uri="{BB962C8B-B14F-4D97-AF65-F5344CB8AC3E}">
        <p14:creationId xmlns:p14="http://schemas.microsoft.com/office/powerpoint/2010/main" val="41139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Thoughtful data analysis is critical for successful taxonomic assignment</a:t>
            </a:r>
          </a:p>
        </p:txBody>
      </p:sp>
    </p:spTree>
    <p:extLst>
      <p:ext uri="{BB962C8B-B14F-4D97-AF65-F5344CB8AC3E}">
        <p14:creationId xmlns:p14="http://schemas.microsoft.com/office/powerpoint/2010/main" val="131629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308"/>
          <p:cNvSpPr txBox="1">
            <a:spLocks/>
          </p:cNvSpPr>
          <p:nvPr/>
        </p:nvSpPr>
        <p:spPr>
          <a:xfrm>
            <a:off x="678175" y="1916133"/>
            <a:ext cx="2992582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16s Region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Which region was sequenced, read length &amp;  depth</a:t>
            </a:r>
            <a:endParaRPr lang="en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Shape 309"/>
          <p:cNvSpPr txBox="1">
            <a:spLocks/>
          </p:cNvSpPr>
          <p:nvPr/>
        </p:nvSpPr>
        <p:spPr>
          <a:xfrm>
            <a:off x="4463293" y="1916133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Negative Controls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Was a negative control included?</a:t>
            </a:r>
            <a:endParaRPr lang="en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Shape 310"/>
          <p:cNvSpPr txBox="1">
            <a:spLocks/>
          </p:cNvSpPr>
          <p:nvPr/>
        </p:nvSpPr>
        <p:spPr>
          <a:xfrm>
            <a:off x="678175" y="4123657"/>
            <a:ext cx="3036143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ad Assignment</a:t>
            </a:r>
            <a:endParaRPr lang="en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 reads assigned correctly to each sample?</a:t>
            </a:r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>
              <a:spcBef>
                <a:spcPts val="0"/>
              </a:spcBef>
              <a:buFont typeface="Arial"/>
              <a:buNone/>
            </a:pPr>
            <a:endParaRPr lang="en" sz="12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Shape 311"/>
          <p:cNvSpPr txBox="1">
            <a:spLocks/>
          </p:cNvSpPr>
          <p:nvPr/>
        </p:nvSpPr>
        <p:spPr>
          <a:xfrm>
            <a:off x="4463293" y="4123657"/>
            <a:ext cx="2430000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Sample size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there enough samples for down stream analysis</a:t>
            </a:r>
            <a:endParaRPr lang="en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8" name="Shape 312"/>
          <p:cNvSpPr txBox="1">
            <a:spLocks/>
          </p:cNvSpPr>
          <p:nvPr/>
        </p:nvSpPr>
        <p:spPr>
          <a:xfrm>
            <a:off x="8562593" y="2318608"/>
            <a:ext cx="3098976" cy="1805049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Feasibility </a:t>
            </a:r>
            <a:endParaRPr lang="en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Will this data answer the questions asked by the investigator?</a:t>
            </a:r>
            <a:endParaRPr lang="en" sz="2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412" y="308759"/>
            <a:ext cx="676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What do we know about our data?</a:t>
            </a:r>
          </a:p>
        </p:txBody>
      </p:sp>
    </p:spTree>
    <p:extLst>
      <p:ext uri="{BB962C8B-B14F-4D97-AF65-F5344CB8AC3E}">
        <p14:creationId xmlns:p14="http://schemas.microsoft.com/office/powerpoint/2010/main" val="174772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401030" y="604233"/>
            <a:ext cx="11099096" cy="864055"/>
            <a:chOff x="401030" y="604233"/>
            <a:chExt cx="11099096" cy="864055"/>
          </a:xfrm>
        </p:grpSpPr>
        <p:grpSp>
          <p:nvGrpSpPr>
            <p:cNvPr id="4" name="Group 3"/>
            <p:cNvGrpSpPr/>
            <p:nvPr/>
          </p:nvGrpSpPr>
          <p:grpSpPr>
            <a:xfrm>
              <a:off x="2349117" y="604233"/>
              <a:ext cx="9151009" cy="864055"/>
              <a:chOff x="1424613" y="1450887"/>
              <a:chExt cx="8910757" cy="140548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530941" y="1812985"/>
                <a:ext cx="8570668" cy="547968"/>
                <a:chOff x="1530941" y="1812985"/>
                <a:chExt cx="8570668" cy="547968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530941" y="1812985"/>
                  <a:ext cx="8570668" cy="547968"/>
                  <a:chOff x="1464574" y="1427707"/>
                  <a:chExt cx="8570668" cy="547968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464574" y="1429961"/>
                    <a:ext cx="8570668" cy="545712"/>
                  </a:xfrm>
                  <a:prstGeom prst="rect">
                    <a:avLst/>
                  </a:prstGeom>
                  <a:solidFill>
                    <a:srgbClr val="FF85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464575" y="1429963"/>
                    <a:ext cx="311216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2168468" y="1429963"/>
                    <a:ext cx="286243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3087967" y="1429963"/>
                    <a:ext cx="311216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4219556" y="1427707"/>
                    <a:ext cx="248611" cy="54796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5385926" y="1427708"/>
                    <a:ext cx="232697" cy="54796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5994748" y="1427707"/>
                    <a:ext cx="513526" cy="547967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6936728" y="1427709"/>
                    <a:ext cx="431480" cy="54796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7753117" y="1429963"/>
                    <a:ext cx="517868" cy="54571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8687909" y="1429962"/>
                    <a:ext cx="465763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9569479" y="1429961"/>
                    <a:ext cx="465763" cy="545713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1837480" y="1903895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V1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618550" y="1921084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V2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633893" y="1909461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V3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735212" y="1921084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V4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646300" y="1914286"/>
                  <a:ext cx="456812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V5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585376" y="1888818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V6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417411" y="1888818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V7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297502" y="1903897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V8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9198143" y="1903895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V9</a:t>
                  </a: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7279389" y="2430835"/>
                <a:ext cx="3055981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Conserved Regions</a:t>
                </a:r>
                <a:r>
                  <a:rPr lang="en-US" sz="1100" dirty="0"/>
                  <a:t> </a:t>
                </a:r>
                <a:r>
                  <a:rPr lang="en-US" sz="1100" dirty="0">
                    <a:solidFill>
                      <a:srgbClr val="FF8577"/>
                    </a:solidFill>
                  </a:rPr>
                  <a:t>Variable Regions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24613" y="1488747"/>
                <a:ext cx="348151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281267" y="1450887"/>
                <a:ext cx="928399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1500  </a:t>
                </a:r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bp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01030" y="705569"/>
              <a:ext cx="1215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16 </a:t>
              </a:r>
              <a:r>
                <a:rPr 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rRNA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678" y="1215798"/>
            <a:ext cx="8579351" cy="1846979"/>
            <a:chOff x="64678" y="1215798"/>
            <a:chExt cx="8579351" cy="1846979"/>
          </a:xfrm>
        </p:grpSpPr>
        <p:sp>
          <p:nvSpPr>
            <p:cNvPr id="43" name="Rectangle 42"/>
            <p:cNvSpPr/>
            <p:nvPr/>
          </p:nvSpPr>
          <p:spPr>
            <a:xfrm>
              <a:off x="2822755" y="2816489"/>
              <a:ext cx="5821274" cy="212055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84640" y="280116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</a:rPr>
                <a:t>V3-V4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2822757" y="1218218"/>
              <a:ext cx="1622325" cy="156548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458183" y="1215798"/>
              <a:ext cx="2185846" cy="156494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64678" y="2401057"/>
              <a:ext cx="2393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Pick </a:t>
              </a:r>
              <a:r>
                <a:rPr lang="en-US" sz="2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variable region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005291" y="3488690"/>
            <a:ext cx="3309500" cy="758331"/>
            <a:chOff x="0" y="3629999"/>
            <a:chExt cx="3131627" cy="621587"/>
          </a:xfrm>
        </p:grpSpPr>
        <p:sp>
          <p:nvSpPr>
            <p:cNvPr id="66" name="TextBox 65"/>
            <p:cNvSpPr txBox="1"/>
            <p:nvPr/>
          </p:nvSpPr>
          <p:spPr>
            <a:xfrm>
              <a:off x="0" y="3629999"/>
              <a:ext cx="3131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Pick a sequencing technique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91402" y="3913032"/>
              <a:ext cx="1548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Illumina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MiSeq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194" y="4615112"/>
            <a:ext cx="10962908" cy="1223231"/>
            <a:chOff x="22194" y="4615112"/>
            <a:chExt cx="10962908" cy="1223231"/>
          </a:xfrm>
        </p:grpSpPr>
        <p:sp>
          <p:nvSpPr>
            <p:cNvPr id="31" name="Rectangle 30"/>
            <p:cNvSpPr/>
            <p:nvPr/>
          </p:nvSpPr>
          <p:spPr>
            <a:xfrm>
              <a:off x="3524734" y="5260061"/>
              <a:ext cx="3629025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0800000">
              <a:off x="6529254" y="5569417"/>
              <a:ext cx="3233737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92421" y="5260059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38031" y="4935527"/>
              <a:ext cx="748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Overlap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87130" y="5192012"/>
              <a:ext cx="1437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8300" y="5185503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FWD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25082" y="5499789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REV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396834" y="5572386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38031" y="5246551"/>
              <a:ext cx="622131" cy="5064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94" y="4615112"/>
              <a:ext cx="3305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Select primers &amp; Read lengths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005290" y="6188295"/>
            <a:ext cx="4960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sure there is an overlap!!!!</a:t>
            </a:r>
          </a:p>
        </p:txBody>
      </p:sp>
    </p:spTree>
    <p:extLst>
      <p:ext uri="{BB962C8B-B14F-4D97-AF65-F5344CB8AC3E}">
        <p14:creationId xmlns:p14="http://schemas.microsoft.com/office/powerpoint/2010/main" val="90945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34242" y="1584721"/>
            <a:ext cx="8856802" cy="902816"/>
            <a:chOff x="2128300" y="4935527"/>
            <a:chExt cx="8856802" cy="902816"/>
          </a:xfrm>
        </p:grpSpPr>
        <p:sp>
          <p:nvSpPr>
            <p:cNvPr id="5" name="Rectangle 4"/>
            <p:cNvSpPr/>
            <p:nvPr/>
          </p:nvSpPr>
          <p:spPr>
            <a:xfrm>
              <a:off x="3524734" y="5260061"/>
              <a:ext cx="3629025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0800000">
              <a:off x="6529254" y="5569417"/>
              <a:ext cx="3233737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92421" y="5260059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38031" y="4935527"/>
              <a:ext cx="748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Overlap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7130" y="5192012"/>
              <a:ext cx="1437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28300" y="5185503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FWD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25082" y="5499789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REV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96834" y="5572386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8031" y="5246551"/>
              <a:ext cx="622131" cy="5064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585412" y="308759"/>
            <a:ext cx="676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How to calculate V region overlap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3542" y="2982548"/>
            <a:ext cx="947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Overlap = Read length X 2 – </a:t>
            </a:r>
            <a:r>
              <a:rPr lang="en-US" sz="2800" b="1" dirty="0" err="1"/>
              <a:t>primer_F</a:t>
            </a:r>
            <a:r>
              <a:rPr lang="en-US" sz="2800" b="1" dirty="0"/>
              <a:t> – </a:t>
            </a:r>
            <a:r>
              <a:rPr lang="en-US" sz="2800" b="1" dirty="0" err="1"/>
              <a:t>primer_R</a:t>
            </a:r>
            <a:r>
              <a:rPr lang="en-US" sz="2800" b="1" dirty="0"/>
              <a:t> – </a:t>
            </a:r>
            <a:r>
              <a:rPr lang="en-US" sz="2800" b="1" dirty="0" err="1"/>
              <a:t>VR_length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5298" y="4000779"/>
            <a:ext cx="11310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Example: </a:t>
            </a:r>
            <a:r>
              <a:rPr lang="en-US" sz="2800" dirty="0"/>
              <a:t>V4 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VR_length</a:t>
            </a:r>
            <a:r>
              <a:rPr lang="en-US" sz="2800" dirty="0"/>
              <a:t> = 254 bp</a:t>
            </a:r>
          </a:p>
          <a:p>
            <a:r>
              <a:rPr lang="en-US" sz="2800" dirty="0"/>
              <a:t>	read length = 250 x 2 bp and </a:t>
            </a:r>
          </a:p>
          <a:p>
            <a:r>
              <a:rPr lang="en-US" sz="2800" dirty="0"/>
              <a:t>	primers = 20 bp</a:t>
            </a:r>
          </a:p>
          <a:p>
            <a:r>
              <a:rPr lang="en-US" sz="2800" dirty="0"/>
              <a:t>					Overlap= 250 *2 – 20 – 20 – 254 =  206</a:t>
            </a:r>
          </a:p>
        </p:txBody>
      </p:sp>
    </p:spTree>
    <p:extLst>
      <p:ext uri="{BB962C8B-B14F-4D97-AF65-F5344CB8AC3E}">
        <p14:creationId xmlns:p14="http://schemas.microsoft.com/office/powerpoint/2010/main" val="180791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Typical Workflow</a:t>
            </a:r>
          </a:p>
        </p:txBody>
      </p:sp>
    </p:spTree>
    <p:extLst>
      <p:ext uri="{BB962C8B-B14F-4D97-AF65-F5344CB8AC3E}">
        <p14:creationId xmlns:p14="http://schemas.microsoft.com/office/powerpoint/2010/main" val="70327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6200000" flipH="1">
            <a:off x="4214907" y="4041935"/>
            <a:ext cx="1787703" cy="11465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The common path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16184" y="4941520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Merge Reads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Define Clusters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85822" y="1027662"/>
            <a:ext cx="1006347" cy="604137"/>
          </a:xfrm>
          <a:prstGeom prst="homePlate">
            <a:avLst/>
          </a:prstGeom>
          <a:solidFill>
            <a:srgbClr val="FFB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Reads</a:t>
            </a:r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22" idx="2"/>
          </p:cNvCxnSpPr>
          <p:nvPr/>
        </p:nvCxnSpPr>
        <p:spPr>
          <a:xfrm flipV="1">
            <a:off x="6012798" y="2405250"/>
            <a:ext cx="1253524" cy="2750026"/>
          </a:xfrm>
          <a:prstGeom prst="bentConnector3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8071" y="2114134"/>
            <a:ext cx="132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Denoise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70193" y="2147838"/>
            <a:ext cx="162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Clustering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5472" y="2172334"/>
            <a:ext cx="136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Classify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</a:p>
        </p:txBody>
      </p:sp>
    </p:spTree>
    <p:extLst>
      <p:ext uri="{BB962C8B-B14F-4D97-AF65-F5344CB8AC3E}">
        <p14:creationId xmlns:p14="http://schemas.microsoft.com/office/powerpoint/2010/main" val="14009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6092" y="2211073"/>
            <a:ext cx="954282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2755" y="2569513"/>
            <a:ext cx="3629025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6134561" y="2890248"/>
            <a:ext cx="3233737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5355857" y="2890248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5751154" y="2890248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90442" y="2569511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368298" y="2890247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2590" y="2241208"/>
            <a:ext cx="9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Overlap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85151" y="2501464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Read length</a:t>
            </a:r>
          </a:p>
        </p:txBody>
      </p: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1055074" y="3763414"/>
          <a:ext cx="5269491" cy="182736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87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307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Region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Amplicon Length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Overlap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V3-V4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300</a:t>
                      </a:r>
                      <a:r>
                        <a:rPr lang="en-US" sz="1600" baseline="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/>
        </p:nvGraphicFramePr>
        <p:xfrm>
          <a:off x="6691469" y="3182684"/>
          <a:ext cx="4787767" cy="2695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8325333" y="5693755"/>
            <a:ext cx="195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Read Length PE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5633057" y="4277773"/>
            <a:ext cx="199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of bases &gt; Q30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26321" y="2494955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094118" y="278814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</a:p>
        </p:txBody>
      </p:sp>
      <p:sp>
        <p:nvSpPr>
          <p:cNvPr id="58" name="Rectangle 57">
            <a:hlinkClick r:id="rId4"/>
          </p:cNvPr>
          <p:cNvSpPr/>
          <p:nvPr/>
        </p:nvSpPr>
        <p:spPr>
          <a:xfrm>
            <a:off x="4582750" y="6534489"/>
            <a:ext cx="4040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Source: Illumina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332855" y="149606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Paired End Reads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355857" y="2569511"/>
            <a:ext cx="1095923" cy="5064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8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67507" y="2061535"/>
            <a:ext cx="11012082" cy="3595464"/>
            <a:chOff x="283101" y="1083214"/>
            <a:chExt cx="11012082" cy="3595464"/>
          </a:xfrm>
        </p:grpSpPr>
        <p:sp>
          <p:nvSpPr>
            <p:cNvPr id="11" name="Rectangle 10"/>
            <p:cNvSpPr/>
            <p:nvPr/>
          </p:nvSpPr>
          <p:spPr>
            <a:xfrm>
              <a:off x="886265" y="1144175"/>
              <a:ext cx="10408918" cy="313240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2873" y="43029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36275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100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26523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20263" y="430058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57026" y="43093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400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0" b="15325"/>
            <a:stretch/>
          </p:blipFill>
          <p:spPr>
            <a:xfrm>
              <a:off x="283101" y="1083214"/>
              <a:ext cx="7472886" cy="32261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1" r="1639" b="14587"/>
            <a:stretch/>
          </p:blipFill>
          <p:spPr>
            <a:xfrm flipH="1">
              <a:off x="4346916" y="1083215"/>
              <a:ext cx="6794695" cy="3254267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1167618" y="4276579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303561" y="4288301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383240" y="4285954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535640" y="4452422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488702" y="428126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9723118" y="429298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1930650" y="1196068"/>
            <a:ext cx="3940749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63688" y="1196069"/>
            <a:ext cx="429242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68400" y="1196069"/>
            <a:ext cx="429242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0800000">
            <a:off x="6799524" y="1599927"/>
            <a:ext cx="3511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1" name="Rectangle 40"/>
          <p:cNvSpPr/>
          <p:nvPr/>
        </p:nvSpPr>
        <p:spPr>
          <a:xfrm rot="10800000">
            <a:off x="5709096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2" name="Rectangle 41"/>
          <p:cNvSpPr/>
          <p:nvPr/>
        </p:nvSpPr>
        <p:spPr>
          <a:xfrm rot="10800000">
            <a:off x="6104384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13808" y="1599928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58976" y="1196070"/>
            <a:ext cx="429242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4263" y="1196068"/>
            <a:ext cx="699262" cy="232949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2256" y="1599928"/>
            <a:ext cx="635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7" name="Rectangle 46"/>
          <p:cNvSpPr/>
          <p:nvPr/>
        </p:nvSpPr>
        <p:spPr>
          <a:xfrm rot="10800000">
            <a:off x="6499671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95732" y="1196066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117366" y="1599927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92153" y="1152720"/>
            <a:ext cx="821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48886" y="1538016"/>
            <a:ext cx="70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670473" y="2122496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588129" y="2162322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586719" y="4676783"/>
            <a:ext cx="582154" cy="0"/>
          </a:xfrm>
          <a:prstGeom prst="line">
            <a:avLst/>
          </a:prstGeom>
          <a:ln w="19050">
            <a:solidFill>
              <a:srgbClr val="FF8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586719" y="4997612"/>
            <a:ext cx="582154" cy="0"/>
          </a:xfrm>
          <a:prstGeom prst="line">
            <a:avLst/>
          </a:prstGeom>
          <a:ln w="19050">
            <a:solidFill>
              <a:srgbClr val="00B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130000" y="4492117"/>
            <a:ext cx="11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Forward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48183" y="4819275"/>
            <a:ext cx="9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Reverse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92262" y="5648236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Base position in a read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-872778" y="3353403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Average Quality Score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50621" y="183104"/>
            <a:ext cx="10342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Base Quality differs between </a:t>
            </a:r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Fwd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 and Rev Reads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6044141"/>
            <a:ext cx="10201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MultiQC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&amp; Specialized 16s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rRNA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packages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887100" y="6550223"/>
            <a:ext cx="422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Dada2 R package</a:t>
            </a:r>
          </a:p>
        </p:txBody>
      </p:sp>
    </p:spTree>
    <p:extLst>
      <p:ext uri="{BB962C8B-B14F-4D97-AF65-F5344CB8AC3E}">
        <p14:creationId xmlns:p14="http://schemas.microsoft.com/office/powerpoint/2010/main" val="11434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decel="10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10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250" accel="10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decel="10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decel="10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Trimming &amp; Quality Filtering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2610" y="1297892"/>
            <a:ext cx="11457446" cy="4185234"/>
            <a:chOff x="192610" y="1297892"/>
            <a:chExt cx="11457446" cy="4185234"/>
          </a:xfrm>
        </p:grpSpPr>
        <p:sp>
          <p:nvSpPr>
            <p:cNvPr id="7" name="TextBox 6"/>
            <p:cNvSpPr txBox="1"/>
            <p:nvPr/>
          </p:nvSpPr>
          <p:spPr>
            <a:xfrm>
              <a:off x="1910887" y="1303788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Raw Reads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55752" y="1344602"/>
              <a:ext cx="1863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Remove Primers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53907" y="1297892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Quality Trimming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74" y="1723817"/>
              <a:ext cx="3923803" cy="356973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5"/>
            <a:stretch/>
          </p:blipFill>
          <p:spPr>
            <a:xfrm>
              <a:off x="4761857" y="1723817"/>
              <a:ext cx="3250800" cy="35746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-424309" y="3204567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Counts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99194" y="5113794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3437" y="5102802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1"/>
            <a:stretch/>
          </p:blipFill>
          <p:spPr>
            <a:xfrm>
              <a:off x="8434582" y="1712946"/>
              <a:ext cx="3215474" cy="35806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387773" y="5108890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6142" y="6074786"/>
            <a:ext cx="327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CutAdapt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9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0417" y="201901"/>
            <a:ext cx="9899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Analyzing the microbiome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0417" y="1997839"/>
            <a:ext cx="98993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Who lives  here?</a:t>
            </a:r>
          </a:p>
          <a:p>
            <a:pPr algn="ctr"/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 time	+	Treatment</a:t>
            </a:r>
          </a:p>
        </p:txBody>
      </p:sp>
    </p:spTree>
    <p:extLst>
      <p:ext uri="{BB962C8B-B14F-4D97-AF65-F5344CB8AC3E}">
        <p14:creationId xmlns:p14="http://schemas.microsoft.com/office/powerpoint/2010/main" val="6968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1" y="1076051"/>
            <a:ext cx="5970670" cy="54319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94" y="1150088"/>
            <a:ext cx="135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Truncation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72888" y="6355531"/>
            <a:ext cx="3257865" cy="36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Read Length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670474" y="1150088"/>
            <a:ext cx="28135" cy="4589530"/>
          </a:xfrm>
          <a:prstGeom prst="line">
            <a:avLst/>
          </a:prstGeom>
          <a:ln w="22225">
            <a:solidFill>
              <a:srgbClr val="FF89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76207" y="3180352"/>
            <a:ext cx="1469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Counts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7516" y="968391"/>
            <a:ext cx="466663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Available Methods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Minimum Q (Q &gt;= 20)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Truncate if 3 consecutive bases are Q &lt; 3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Expected Errors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966245" y="3642000"/>
          <a:ext cx="4372418" cy="27576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3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85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</a:p>
                  </a:txBody>
                  <a:tcPr>
                    <a:solidFill>
                      <a:srgbClr val="FF85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%</a:t>
                      </a:r>
                      <a:r>
                        <a:rPr lang="en-US" sz="1800" baseline="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of reads</a:t>
                      </a:r>
                    </a:p>
                  </a:txBody>
                  <a:tcPr>
                    <a:solidFill>
                      <a:srgbClr val="FF8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96.97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Trimming &amp; Quality Filtering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16988" y="6530872"/>
            <a:ext cx="269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Source: Edgar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8780" y="2387595"/>
            <a:ext cx="333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Low diversity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Significant number of reads have the same sequence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8372" y="4283167"/>
            <a:ext cx="2898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Quality Control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Cluster Generation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Phasing &amp;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Prephasing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8780" y="6519446"/>
            <a:ext cx="1930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Illumina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9206" y="2387595"/>
            <a:ext cx="3208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Illumina removes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Assigned to samples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(1%-12%)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8780" y="1608697"/>
            <a:ext cx="210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Why </a:t>
            </a:r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PhiX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9206" y="1608696"/>
            <a:ext cx="309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Caution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99206" y="4283167"/>
            <a:ext cx="3208316" cy="1077218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Removal</a:t>
            </a:r>
          </a:p>
          <a:p>
            <a:r>
              <a:rPr lang="en-US" sz="20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Blast sample reads against </a:t>
            </a:r>
            <a:r>
              <a:rPr lang="en-US" sz="2000" dirty="0" err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20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genome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99206" y="6519446"/>
            <a:ext cx="26965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Mukherjee et al.,2015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325" y="452558"/>
            <a:ext cx="2493818" cy="23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1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Denoising</a:t>
            </a:r>
            <a:r>
              <a:rPr lang="en-US" sz="4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reads</a:t>
            </a:r>
          </a:p>
        </p:txBody>
      </p:sp>
    </p:spTree>
    <p:extLst>
      <p:ext uri="{BB962C8B-B14F-4D97-AF65-F5344CB8AC3E}">
        <p14:creationId xmlns:p14="http://schemas.microsoft.com/office/powerpoint/2010/main" val="175266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13853" r="23462" b="12420"/>
          <a:stretch/>
        </p:blipFill>
        <p:spPr>
          <a:xfrm>
            <a:off x="1827618" y="261257"/>
            <a:ext cx="8492039" cy="6529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E9BA18-0D90-DB1A-5C6C-F8174396785A}"/>
              </a:ext>
            </a:extLst>
          </p:cNvPr>
          <p:cNvSpPr/>
          <p:nvPr/>
        </p:nvSpPr>
        <p:spPr>
          <a:xfrm>
            <a:off x="6835515" y="209862"/>
            <a:ext cx="1528996" cy="569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7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0" t="10006" r="36451" b="35602"/>
          <a:stretch/>
        </p:blipFill>
        <p:spPr>
          <a:xfrm>
            <a:off x="690545" y="66261"/>
            <a:ext cx="9221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F19375-72EE-3731-BDB1-F9350A14CD99}"/>
              </a:ext>
            </a:extLst>
          </p:cNvPr>
          <p:cNvSpPr/>
          <p:nvPr/>
        </p:nvSpPr>
        <p:spPr>
          <a:xfrm>
            <a:off x="7839856" y="209862"/>
            <a:ext cx="2071690" cy="62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04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t="10500" r="29893" b="33651"/>
          <a:stretch/>
        </p:blipFill>
        <p:spPr>
          <a:xfrm>
            <a:off x="807857" y="0"/>
            <a:ext cx="10443239" cy="70110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A421D8-4F67-EB47-FFB8-2F2608B82500}"/>
              </a:ext>
            </a:extLst>
          </p:cNvPr>
          <p:cNvSpPr/>
          <p:nvPr/>
        </p:nvSpPr>
        <p:spPr>
          <a:xfrm>
            <a:off x="7839856" y="209862"/>
            <a:ext cx="2071690" cy="62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0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t="14692" r="35633" b="31992"/>
          <a:stretch/>
        </p:blipFill>
        <p:spPr>
          <a:xfrm>
            <a:off x="1185066" y="26505"/>
            <a:ext cx="8648047" cy="65863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731166-B547-D297-E83E-A63F4D7B793C}"/>
              </a:ext>
            </a:extLst>
          </p:cNvPr>
          <p:cNvSpPr/>
          <p:nvPr/>
        </p:nvSpPr>
        <p:spPr>
          <a:xfrm>
            <a:off x="7600014" y="245165"/>
            <a:ext cx="2071690" cy="62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72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9" t="14692" r="36902" b="34737"/>
          <a:stretch/>
        </p:blipFill>
        <p:spPr>
          <a:xfrm>
            <a:off x="2226364" y="37012"/>
            <a:ext cx="7474227" cy="679079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9" t="14692" r="36902" b="34737"/>
          <a:stretch/>
        </p:blipFill>
        <p:spPr>
          <a:xfrm>
            <a:off x="2226363" y="169534"/>
            <a:ext cx="7474227" cy="6790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7CFC2F-B0B2-F049-A4F7-DEB380C849A3}"/>
              </a:ext>
            </a:extLst>
          </p:cNvPr>
          <p:cNvSpPr/>
          <p:nvPr/>
        </p:nvSpPr>
        <p:spPr>
          <a:xfrm>
            <a:off x="7628901" y="320699"/>
            <a:ext cx="2071690" cy="62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9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13784" r="34511" b="37080"/>
          <a:stretch/>
        </p:blipFill>
        <p:spPr>
          <a:xfrm>
            <a:off x="662610" y="225287"/>
            <a:ext cx="9356034" cy="625287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F0212A-DA04-828B-E0AF-273836E9A231}"/>
              </a:ext>
            </a:extLst>
          </p:cNvPr>
          <p:cNvSpPr/>
          <p:nvPr/>
        </p:nvSpPr>
        <p:spPr>
          <a:xfrm>
            <a:off x="7578687" y="225287"/>
            <a:ext cx="2071690" cy="62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0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Clustering reads</a:t>
            </a:r>
          </a:p>
        </p:txBody>
      </p:sp>
    </p:spTree>
    <p:extLst>
      <p:ext uri="{BB962C8B-B14F-4D97-AF65-F5344CB8AC3E}">
        <p14:creationId xmlns:p14="http://schemas.microsoft.com/office/powerpoint/2010/main" val="281944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9" t="42181" r="26060" b="17576"/>
          <a:stretch/>
        </p:blipFill>
        <p:spPr>
          <a:xfrm>
            <a:off x="1150268" y="2597425"/>
            <a:ext cx="9480184" cy="4283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6487" y="2690190"/>
            <a:ext cx="34167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microbiome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DNA sequencing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1861" y="2690190"/>
            <a:ext cx="22057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Amplicon Sequencing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0C66D-C945-EA92-431A-C0E72037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40" y="400323"/>
            <a:ext cx="4481694" cy="20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7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19791" y="6550223"/>
            <a:ext cx="2222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72739" y="1365655"/>
            <a:ext cx="10058400" cy="4453254"/>
            <a:chOff x="1072739" y="1365655"/>
            <a:chExt cx="10058400" cy="44532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34" b="18017"/>
            <a:stretch/>
          </p:blipFill>
          <p:spPr>
            <a:xfrm>
              <a:off x="1072739" y="1365655"/>
              <a:ext cx="10058400" cy="412074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277590" y="5308270"/>
              <a:ext cx="1543792" cy="510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63984" y="353667"/>
            <a:ext cx="231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3958" y="2565071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37964" y="3536868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9761" y="4785356"/>
            <a:ext cx="221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(OTUs are not strains)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54330" y="5686697"/>
            <a:ext cx="8801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OTUs: Lump similar sequences together </a:t>
            </a:r>
          </a:p>
          <a:p>
            <a:r>
              <a:rPr lang="en-US" dirty="0"/>
              <a:t>DADA2: Statistically infer the sample sequences (Amplicon sequence variants: ASVs)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98813" y="1411365"/>
            <a:ext cx="291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(Operational taxonomic Unit)</a:t>
            </a:r>
          </a:p>
        </p:txBody>
      </p:sp>
    </p:spTree>
    <p:extLst>
      <p:ext uri="{BB962C8B-B14F-4D97-AF65-F5344CB8AC3E}">
        <p14:creationId xmlns:p14="http://schemas.microsoft.com/office/powerpoint/2010/main" val="949468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4" b="7438"/>
          <a:stretch/>
        </p:blipFill>
        <p:spPr>
          <a:xfrm>
            <a:off x="1072739" y="1365654"/>
            <a:ext cx="10058400" cy="4785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9470" y="5225141"/>
            <a:ext cx="150816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DADA2</a:t>
            </a:r>
          </a:p>
        </p:txBody>
      </p:sp>
      <p:sp>
        <p:nvSpPr>
          <p:cNvPr id="9" name="Oval 8"/>
          <p:cNvSpPr/>
          <p:nvPr/>
        </p:nvSpPr>
        <p:spPr>
          <a:xfrm>
            <a:off x="3491347" y="4037609"/>
            <a:ext cx="225631" cy="213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027719" y="5889152"/>
            <a:ext cx="3954486" cy="461665"/>
          </a:xfrm>
          <a:prstGeom prst="rect">
            <a:avLst/>
          </a:prstGeom>
          <a:solidFill>
            <a:srgbClr val="FF8577"/>
          </a:solidFill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High Resolution &amp;</a:t>
            </a:r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Accuracy</a:t>
            </a:r>
            <a:endParaRPr lang="en-US" sz="2400" b="0" i="0" dirty="0">
              <a:solidFill>
                <a:schemeClr val="bg1"/>
              </a:solidFill>
              <a:effectLst/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3984" y="353667"/>
            <a:ext cx="231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Clustering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3958" y="2565071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7964" y="3536868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19791" y="6550223"/>
            <a:ext cx="2222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4" t="14968" r="14229" b="2397"/>
          <a:stretch/>
        </p:blipFill>
        <p:spPr>
          <a:xfrm>
            <a:off x="1630017" y="145774"/>
            <a:ext cx="9145420" cy="65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8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763984" y="353667"/>
            <a:ext cx="231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Clustering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B09BA-E8EC-E414-20AB-F2427EDB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08" y="999998"/>
            <a:ext cx="8570383" cy="434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085F1-1566-3E7C-F41E-4A6A4AA55FC2}"/>
              </a:ext>
            </a:extLst>
          </p:cNvPr>
          <p:cNvSpPr txBox="1"/>
          <p:nvPr/>
        </p:nvSpPr>
        <p:spPr>
          <a:xfrm>
            <a:off x="1773565" y="5728033"/>
            <a:ext cx="864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cluster unless you have a very good reason to do so. </a:t>
            </a:r>
          </a:p>
        </p:txBody>
      </p:sp>
    </p:spTree>
    <p:extLst>
      <p:ext uri="{BB962C8B-B14F-4D97-AF65-F5344CB8AC3E}">
        <p14:creationId xmlns:p14="http://schemas.microsoft.com/office/powerpoint/2010/main" val="12986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57586" y="2768556"/>
            <a:ext cx="8581293" cy="230963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06286" y="3126995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charset="0"/>
                <a:ea typeface="Source Sans Pro" charset="0"/>
                <a:cs typeface="Source Sans Pro" charset="0"/>
              </a:rPr>
              <a:t>Biological Sequence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6286" y="3762570"/>
            <a:ext cx="6672937" cy="333407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charset="0"/>
                <a:ea typeface="Source Sans Pro" charset="0"/>
                <a:cs typeface="Source Sans Pro" charset="0"/>
              </a:rPr>
              <a:t>Biological Sequence 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06286" y="4387317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65685" y="4388815"/>
            <a:ext cx="2813538" cy="33480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4345" y="4373249"/>
            <a:ext cx="33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Chimera formed from X and 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213237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Chimeric Sequences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7586" y="6060471"/>
            <a:ext cx="927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About 1-5 % of reads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chimeric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5007" y="5106364"/>
            <a:ext cx="68791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Created during PCR 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Fragment primes different extension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9635694" y="6583691"/>
            <a:ext cx="258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 action="ppaction://hlinkfile"/>
              </a:rPr>
              <a:t>Source: Lahr &amp; Katz, 2009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341912" y="745404"/>
            <a:ext cx="983276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8515" y="1103844"/>
            <a:ext cx="3629025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0800000">
            <a:off x="6500321" y="1424579"/>
            <a:ext cx="3233737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Rectangle 23"/>
          <p:cNvSpPr/>
          <p:nvPr/>
        </p:nvSpPr>
        <p:spPr>
          <a:xfrm rot="10800000">
            <a:off x="5721617" y="1424579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Rectangle 24"/>
          <p:cNvSpPr/>
          <p:nvPr/>
        </p:nvSpPr>
        <p:spPr>
          <a:xfrm rot="10800000">
            <a:off x="6116914" y="1424579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456202" y="1103842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734058" y="1424578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88350" y="775539"/>
            <a:ext cx="9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Overlap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50911" y="1035795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Read length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41912" y="102928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59878" y="1322477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21617" y="1103842"/>
            <a:ext cx="1095923" cy="5064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" y="86335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Merge Paired End Reads</a:t>
            </a:r>
          </a:p>
        </p:txBody>
      </p:sp>
    </p:spTree>
    <p:extLst>
      <p:ext uri="{BB962C8B-B14F-4D97-AF65-F5344CB8AC3E}">
        <p14:creationId xmlns:p14="http://schemas.microsoft.com/office/powerpoint/2010/main" val="942469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35579" y="1282536"/>
            <a:ext cx="79208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Reference Databases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&amp;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Taxonomy Assignment</a:t>
            </a:r>
          </a:p>
        </p:txBody>
      </p:sp>
    </p:spTree>
    <p:extLst>
      <p:ext uri="{BB962C8B-B14F-4D97-AF65-F5344CB8AC3E}">
        <p14:creationId xmlns:p14="http://schemas.microsoft.com/office/powerpoint/2010/main" val="154447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773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Taxonomy Assignment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2604" y="1947553"/>
            <a:ext cx="332509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Alignment-Based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Sequence Alignment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Reference Sequences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Identity thresholds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MEGAN5, RTAX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8847" y="1935678"/>
            <a:ext cx="40277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Composition-Based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Shared Feature Vectors (K-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mers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Shared Feature Vectors &amp; probability of taxonomic inclusion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Quantity or proportion of feature vectors shared between reference and query sequence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RDP Classifier, UTAX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613" y="1876303"/>
            <a:ext cx="332509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Method of reference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Data used for classification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Taxonomic Inference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Available Tools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63989" y="6466835"/>
            <a:ext cx="342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</a:t>
            </a:r>
            <a:r>
              <a:rPr lang="en-US" dirty="0">
                <a:hlinkClick r:id="rId2"/>
              </a:rPr>
              <a:t>Richardson et al., 2016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3528955" y="1964094"/>
            <a:ext cx="23892" cy="454311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162655" y="1964094"/>
            <a:ext cx="23892" cy="454311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0738" y="2517569"/>
            <a:ext cx="10958945" cy="23750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039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49532" y="141221"/>
            <a:ext cx="31454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000" b="1">
                <a:solidFill>
                  <a:schemeClr val="tx1">
                    <a:lumMod val="75000"/>
                    <a:lumOff val="25000"/>
                  </a:schemeClr>
                </a:solidFill>
                <a:latin typeface="Dosis" charset="0"/>
                <a:ea typeface="Dosis" charset="0"/>
                <a:cs typeface="Dosis" charset="0"/>
              </a:rPr>
              <a:t>SUGGESTIONS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7" name="Shape 309"/>
          <p:cNvSpPr txBox="1">
            <a:spLocks/>
          </p:cNvSpPr>
          <p:nvPr/>
        </p:nvSpPr>
        <p:spPr>
          <a:xfrm>
            <a:off x="613253" y="3543053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Negative Controls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Helps identify contaminants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Shape 311"/>
          <p:cNvSpPr txBox="1">
            <a:spLocks/>
          </p:cNvSpPr>
          <p:nvPr/>
        </p:nvSpPr>
        <p:spPr>
          <a:xfrm>
            <a:off x="616706" y="5097435"/>
            <a:ext cx="2994410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Sample size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there enough samples for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down stream analysis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Shape 308"/>
          <p:cNvSpPr txBox="1">
            <a:spLocks/>
          </p:cNvSpPr>
          <p:nvPr/>
        </p:nvSpPr>
        <p:spPr>
          <a:xfrm>
            <a:off x="4625948" y="1840111"/>
            <a:ext cx="2992582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Denoise</a:t>
            </a: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(DADA2)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Remove errors 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Shape 309"/>
          <p:cNvSpPr txBox="1">
            <a:spLocks/>
          </p:cNvSpPr>
          <p:nvPr/>
        </p:nvSpPr>
        <p:spPr>
          <a:xfrm>
            <a:off x="4590322" y="3543053"/>
            <a:ext cx="3505922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Avoid Clustering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Unless you have a very good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reason, avoid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Shape 311"/>
          <p:cNvSpPr txBox="1">
            <a:spLocks/>
          </p:cNvSpPr>
          <p:nvPr/>
        </p:nvSpPr>
        <p:spPr>
          <a:xfrm>
            <a:off x="4625948" y="5097435"/>
            <a:ext cx="3639280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</a:p>
          <a:p>
            <a:pPr>
              <a:spcBef>
                <a:spcPts val="0"/>
              </a:spcBef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Make sure your workflow is well documented and reproducible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91714" y="3145111"/>
            <a:ext cx="3431968" cy="1138773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Know Why</a:t>
            </a:r>
          </a:p>
          <a:p>
            <a:r>
              <a:rPr lang="en-US" sz="20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Understand why you are using a tool or method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4106586" y="1887277"/>
            <a:ext cx="23892" cy="454311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309"/>
          <p:cNvSpPr txBox="1">
            <a:spLocks/>
          </p:cNvSpPr>
          <p:nvPr/>
        </p:nvSpPr>
        <p:spPr>
          <a:xfrm>
            <a:off x="642284" y="1840111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Length &amp; Depth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Know which region, read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length &amp; depth suits your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experiment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1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36" y="1543793"/>
            <a:ext cx="11352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"If you </a:t>
            </a:r>
            <a:r>
              <a:rPr lang="en-US" sz="5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torture</a:t>
            </a:r>
            <a:r>
              <a:rPr lang="en-US" sz="5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the data long enough, it will confess."</a:t>
            </a:r>
            <a:br>
              <a:rPr lang="en-US" sz="5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en-US" sz="5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2091" y="3544341"/>
            <a:ext cx="4313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osis" charset="0"/>
                <a:ea typeface="Dosis" charset="0"/>
                <a:cs typeface="Dosis" charset="0"/>
              </a:rPr>
              <a:t>- Ronald Coase, </a:t>
            </a:r>
            <a:r>
              <a:rPr lang="en-US" sz="3200" i="1" dirty="0">
                <a:solidFill>
                  <a:schemeClr val="bg1"/>
                </a:solidFill>
                <a:latin typeface="Dosis" charset="0"/>
                <a:ea typeface="Dosis" charset="0"/>
                <a:cs typeface="Dosis" charset="0"/>
              </a:rPr>
              <a:t>Economist</a:t>
            </a:r>
          </a:p>
        </p:txBody>
      </p:sp>
    </p:spTree>
    <p:extLst>
      <p:ext uri="{BB962C8B-B14F-4D97-AF65-F5344CB8AC3E}">
        <p14:creationId xmlns:p14="http://schemas.microsoft.com/office/powerpoint/2010/main" val="2990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1120" y="3413760"/>
            <a:ext cx="654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should </a:t>
            </a: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  <a:t>we amplify?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4656" y="2168939"/>
            <a:ext cx="5562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Amplicon Sequencing</a:t>
            </a:r>
          </a:p>
        </p:txBody>
      </p:sp>
    </p:spTree>
    <p:extLst>
      <p:ext uri="{BB962C8B-B14F-4D97-AF65-F5344CB8AC3E}">
        <p14:creationId xmlns:p14="http://schemas.microsoft.com/office/powerpoint/2010/main" val="87311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9479" y="205669"/>
            <a:ext cx="4970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An </a:t>
            </a:r>
            <a:r>
              <a:rPr lang="en-US" sz="4800" i="1" dirty="0"/>
              <a:t>E. coli </a:t>
            </a:r>
            <a:r>
              <a:rPr lang="en-US" sz="4800" dirty="0"/>
              <a:t>ribosome</a:t>
            </a:r>
          </a:p>
        </p:txBody>
      </p:sp>
      <p:pic>
        <p:nvPicPr>
          <p:cNvPr id="1025" name="Picture 1" descr="page13image15585136">
            <a:extLst>
              <a:ext uri="{FF2B5EF4-FFF2-40B4-BE49-F238E27FC236}">
                <a16:creationId xmlns:a16="http://schemas.microsoft.com/office/drawing/2014/main" id="{7C774C2B-376B-884C-827A-FCD25A73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92" y="1241612"/>
            <a:ext cx="4648200" cy="43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56DAE-86AC-B042-BF4D-C0EF493E92A6}"/>
              </a:ext>
            </a:extLst>
          </p:cNvPr>
          <p:cNvSpPr txBox="1"/>
          <p:nvPr/>
        </p:nvSpPr>
        <p:spPr>
          <a:xfrm>
            <a:off x="1676604" y="1385064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Small subunit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91655-D550-A049-8EC8-15A2CC9F176C}"/>
              </a:ext>
            </a:extLst>
          </p:cNvPr>
          <p:cNvSpPr txBox="1"/>
          <p:nvPr/>
        </p:nvSpPr>
        <p:spPr>
          <a:xfrm>
            <a:off x="7082118" y="1573306"/>
            <a:ext cx="1905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2600"/>
                </a:solidFill>
              </a:rPr>
              <a:t>Large subunit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03575-E572-5E4D-8FAB-8A91F123BE22}"/>
              </a:ext>
            </a:extLst>
          </p:cNvPr>
          <p:cNvSpPr/>
          <p:nvPr/>
        </p:nvSpPr>
        <p:spPr>
          <a:xfrm>
            <a:off x="3108684" y="6550223"/>
            <a:ext cx="6743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</a:t>
            </a:r>
            <a:r>
              <a:rPr lang="en-US" sz="1400" dirty="0" err="1"/>
              <a:t>wolo</a:t>
            </a:r>
            <a:r>
              <a:rPr lang="en-US" sz="1400" dirty="0"/>
              <a:t>/</a:t>
            </a:r>
            <a:r>
              <a:rPr lang="en-US" sz="1400" dirty="0" err="1"/>
              <a:t>File:Ribosome_shape.png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F5682-DFCD-FD4D-BCAB-92E6A0EE6C83}"/>
              </a:ext>
            </a:extLst>
          </p:cNvPr>
          <p:cNvSpPr txBox="1"/>
          <p:nvPr/>
        </p:nvSpPr>
        <p:spPr>
          <a:xfrm>
            <a:off x="2107554" y="5321085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16S rRNA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FAE516-D203-3446-B9AF-AEB41008FD19}"/>
              </a:ext>
            </a:extLst>
          </p:cNvPr>
          <p:cNvCxnSpPr>
            <a:cxnSpLocks/>
          </p:cNvCxnSpPr>
          <p:nvPr/>
        </p:nvCxnSpPr>
        <p:spPr>
          <a:xfrm flipV="1">
            <a:off x="3488060" y="5011271"/>
            <a:ext cx="628377" cy="423174"/>
          </a:xfrm>
          <a:prstGeom prst="straightConnector1">
            <a:avLst/>
          </a:prstGeom>
          <a:ln w="57150">
            <a:solidFill>
              <a:srgbClr val="FF85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5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6061" y="236842"/>
            <a:ext cx="3813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Why 16S rRNA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BC458-8743-9349-9522-06C904B24D47}"/>
              </a:ext>
            </a:extLst>
          </p:cNvPr>
          <p:cNvSpPr txBox="1"/>
          <p:nvPr/>
        </p:nvSpPr>
        <p:spPr>
          <a:xfrm>
            <a:off x="782318" y="1745235"/>
            <a:ext cx="110633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rRNA is one of the few gene products present in all cells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16S rRNA has 9 </a:t>
            </a:r>
            <a:r>
              <a:rPr lang="en-US" sz="3200" b="1" dirty="0"/>
              <a:t>hypervariable regions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allowing species identification, as well as conserved regions allowing </a:t>
            </a:r>
            <a:r>
              <a:rPr lang="en-US" sz="3200" b="1" dirty="0"/>
              <a:t>primer construction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conserved function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sequence has been characterized for many species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581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15image31991872">
            <a:extLst>
              <a:ext uri="{FF2B5EF4-FFF2-40B4-BE49-F238E27FC236}">
                <a16:creationId xmlns:a16="http://schemas.microsoft.com/office/drawing/2014/main" id="{CF9D80D5-7484-604F-A9FD-E60CE6A9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14" y="223934"/>
            <a:ext cx="8367862" cy="627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15image15639904">
            <a:extLst>
              <a:ext uri="{FF2B5EF4-FFF2-40B4-BE49-F238E27FC236}">
                <a16:creationId xmlns:a16="http://schemas.microsoft.com/office/drawing/2014/main" id="{B3BEC5F5-0FAE-764E-A9BA-2A66B096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44" y="3890866"/>
            <a:ext cx="629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1DA338-C6DB-BD4D-B397-6223759DCDCE}"/>
              </a:ext>
            </a:extLst>
          </p:cNvPr>
          <p:cNvSpPr/>
          <p:nvPr/>
        </p:nvSpPr>
        <p:spPr>
          <a:xfrm>
            <a:off x="0" y="6505556"/>
            <a:ext cx="6743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Yarsa</a:t>
            </a:r>
            <a:r>
              <a:rPr lang="en-US" sz="1400" dirty="0"/>
              <a:t> et al., Nature Rev Microbiology 2014; </a:t>
            </a:r>
            <a:r>
              <a:rPr lang="en-US" sz="1400" dirty="0" err="1"/>
              <a:t>Bodilis</a:t>
            </a:r>
            <a:r>
              <a:rPr lang="en-US" sz="1400" dirty="0"/>
              <a:t> et al., </a:t>
            </a:r>
            <a:r>
              <a:rPr lang="en-US" sz="1400" dirty="0" err="1"/>
              <a:t>PLoS</a:t>
            </a:r>
            <a:r>
              <a:rPr lang="en-US" sz="1400" dirty="0"/>
              <a:t> One 2012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EB827-2987-0F4D-93AA-A5CD6B3B3CAE}"/>
              </a:ext>
            </a:extLst>
          </p:cNvPr>
          <p:cNvSpPr txBox="1"/>
          <p:nvPr/>
        </p:nvSpPr>
        <p:spPr>
          <a:xfrm>
            <a:off x="6382020" y="801574"/>
            <a:ext cx="25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16S rRNA</a:t>
            </a:r>
          </a:p>
        </p:txBody>
      </p:sp>
    </p:spTree>
    <p:extLst>
      <p:ext uri="{BB962C8B-B14F-4D97-AF65-F5344CB8AC3E}">
        <p14:creationId xmlns:p14="http://schemas.microsoft.com/office/powerpoint/2010/main" val="298299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5422" y="236542"/>
            <a:ext cx="1026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16S is not perfect</a:t>
            </a:r>
            <a:endParaRPr lang="en-US" sz="48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1568264" y="1224721"/>
            <a:ext cx="8649901" cy="1226540"/>
            <a:chOff x="1530941" y="1512072"/>
            <a:chExt cx="8649901" cy="1226540"/>
          </a:xfrm>
        </p:grpSpPr>
        <p:grpSp>
          <p:nvGrpSpPr>
            <p:cNvPr id="55" name="Group 54"/>
            <p:cNvGrpSpPr/>
            <p:nvPr/>
          </p:nvGrpSpPr>
          <p:grpSpPr>
            <a:xfrm>
              <a:off x="1530941" y="1812985"/>
              <a:ext cx="8570668" cy="549523"/>
              <a:chOff x="1530941" y="1812985"/>
              <a:chExt cx="8570668" cy="549523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530941" y="1812985"/>
                <a:ext cx="8570668" cy="549523"/>
                <a:chOff x="1464574" y="1427707"/>
                <a:chExt cx="8570668" cy="549523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464574" y="1429962"/>
                  <a:ext cx="8570668" cy="547267"/>
                </a:xfrm>
                <a:prstGeom prst="rect">
                  <a:avLst/>
                </a:prstGeom>
                <a:solidFill>
                  <a:srgbClr val="FF85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464575" y="1429961"/>
                  <a:ext cx="311216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168468" y="1429961"/>
                  <a:ext cx="283184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087967" y="1429961"/>
                  <a:ext cx="311216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4220033" y="1427708"/>
                  <a:ext cx="232697" cy="54796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385926" y="1427708"/>
                  <a:ext cx="232697" cy="54796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994748" y="1427707"/>
                  <a:ext cx="513526" cy="54796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6936728" y="1427707"/>
                  <a:ext cx="431480" cy="54952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753117" y="1429961"/>
                  <a:ext cx="517868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687909" y="1429962"/>
                  <a:ext cx="465763" cy="54571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9569479" y="1429961"/>
                  <a:ext cx="465763" cy="54571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837480" y="190389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V1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618550" y="192108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V2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633893" y="190946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735212" y="192108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V4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646300" y="191428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V5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585375" y="188881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V6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417411" y="188881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V7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297501" y="1903896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V8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198142" y="190389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V9</a:t>
                </a: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7279389" y="2430835"/>
              <a:ext cx="2816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Conserved Regions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rgbClr val="FF8577"/>
                  </a:solidFill>
                </a:rPr>
                <a:t>Variable Regions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30941" y="151207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361387" y="1513656"/>
              <a:ext cx="819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1500 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bp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6B8A8E7-DE1F-6841-9B32-427B7728F0F9}"/>
              </a:ext>
            </a:extLst>
          </p:cNvPr>
          <p:cNvSpPr txBox="1"/>
          <p:nvPr/>
        </p:nvSpPr>
        <p:spPr>
          <a:xfrm>
            <a:off x="1391581" y="2920893"/>
            <a:ext cx="110633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16S doesn’t capture all differences between the full DNA sequences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species can have similar 16S sequences</a:t>
            </a: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single species can have paralogs that are not identical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 can depend on which variable region is considered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375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16823" r="22762" b="18657"/>
          <a:stretch/>
        </p:blipFill>
        <p:spPr>
          <a:xfrm>
            <a:off x="7939080" y="252059"/>
            <a:ext cx="4252920" cy="6485135"/>
          </a:xfrm>
        </p:spPr>
      </p:pic>
      <p:sp>
        <p:nvSpPr>
          <p:cNvPr id="6" name="TextBox 5"/>
          <p:cNvSpPr txBox="1"/>
          <p:nvPr/>
        </p:nvSpPr>
        <p:spPr>
          <a:xfrm>
            <a:off x="318053" y="616916"/>
            <a:ext cx="769951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microbiomes in parallel</a:t>
            </a:r>
          </a:p>
          <a:p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Break all cells, extract all DNA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PCR-amplify 16s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rRNA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genes using bar-coded primers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samples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 sequences after De-multiplexing for each sample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 each species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81907" y="6488669"/>
            <a:ext cx="6743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https://www.biostat.washington.edu/sites/default/files/modules/2018-SISMID-01b.pdf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7967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17452</TotalTime>
  <Words>1221</Words>
  <Application>Microsoft Macintosh PowerPoint</Application>
  <PresentationFormat>Widescreen</PresentationFormat>
  <Paragraphs>332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Dosis</vt:lpstr>
      <vt:lpstr>Helvetica Neue</vt:lpstr>
      <vt:lpstr>Source Sans Pro</vt:lpstr>
      <vt:lpstr>Office Theme</vt:lpstr>
      <vt:lpstr>16s Microbiome Analysis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2017-05-25T16:43:55Z</dcterms:created>
  <dcterms:modified xsi:type="dcterms:W3CDTF">2022-07-18T02:54:14Z</dcterms:modified>
</cp:coreProperties>
</file>